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75" r:id="rId3"/>
    <p:sldId id="276" r:id="rId4"/>
    <p:sldId id="257" r:id="rId5"/>
    <p:sldId id="284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11" r:id="rId15"/>
    <p:sldId id="305" r:id="rId16"/>
    <p:sldId id="306" r:id="rId17"/>
    <p:sldId id="307" r:id="rId18"/>
    <p:sldId id="308" r:id="rId19"/>
    <p:sldId id="309" r:id="rId20"/>
    <p:sldId id="310" r:id="rId21"/>
    <p:sldId id="31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2F"/>
    <a:srgbClr val="060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5840"/>
  </p:normalViewPr>
  <p:slideViewPr>
    <p:cSldViewPr snapToGrid="0">
      <p:cViewPr varScale="1">
        <p:scale>
          <a:sx n="112" d="100"/>
          <a:sy n="112" d="100"/>
        </p:scale>
        <p:origin x="3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/>
              <a:t>Victory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A60-0643-879A-4B5917DDA6EF}"/>
              </c:ext>
            </c:extLst>
          </c:dPt>
          <c:dPt>
            <c:idx val="1"/>
            <c:bubble3D val="0"/>
            <c:explosion val="43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60-0643-879A-4B5917DDA6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A60-0643-879A-4B5917DDA6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60-0643-879A-4B5917DDA6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665-6544-A679-F9E3985336AB}"/>
              </c:ext>
            </c:extLst>
          </c:dPt>
          <c:cat>
            <c:strRef>
              <c:f>Sheet1!$A$2:$A$6</c:f>
              <c:strCache>
                <c:ptCount val="5"/>
                <c:pt idx="0">
                  <c:v>Victory in Prayer </c:v>
                </c:pt>
                <c:pt idx="1">
                  <c:v>Victory in the Word </c:v>
                </c:pt>
                <c:pt idx="2">
                  <c:v>Victory in Worship</c:v>
                </c:pt>
                <c:pt idx="3">
                  <c:v>Victory in Finances</c:v>
                </c:pt>
                <c:pt idx="4">
                  <c:v>Victory in Trouble Times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60-0643-879A-4B5917DDA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0.31953</cdr:x>
      <cdr:y>0.31016</cdr:y>
    </cdr:from>
    <cdr:to>
      <cdr:x>0.45594</cdr:x>
      <cdr:y>0.47891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78BF90E-8AD3-2FB8-7362-F7ECDA97B244}"/>
            </a:ext>
          </a:extLst>
        </cdr:cNvPr>
        <cdr:cNvSpPr txBox="1"/>
      </cdr:nvSpPr>
      <cdr:spPr>
        <a:xfrm xmlns:a="http://schemas.openxmlformats.org/drawingml/2006/main">
          <a:off x="2597150" y="1680634"/>
          <a:ext cx="110871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0.5498</cdr:x>
      <cdr:y>0.25479</cdr:y>
    </cdr:from>
    <cdr:to>
      <cdr:x>0.6623</cdr:x>
      <cdr:y>0.41035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5E178BF-B7BC-30EE-029D-946D3C339EFE}"/>
            </a:ext>
          </a:extLst>
        </cdr:cNvPr>
        <cdr:cNvSpPr txBox="1"/>
      </cdr:nvSpPr>
      <cdr:spPr>
        <a:xfrm xmlns:a="http://schemas.openxmlformats.org/drawingml/2006/main">
          <a:off x="4468813" y="1380597"/>
          <a:ext cx="914400" cy="842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0.34238</cdr:x>
      <cdr:y>0.33389</cdr:y>
    </cdr:from>
    <cdr:to>
      <cdr:x>0.45488</cdr:x>
      <cdr:y>0.50264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C6DB0A4-5AAF-AA91-6FE8-6249A5F66F3D}"/>
            </a:ext>
          </a:extLst>
        </cdr:cNvPr>
        <cdr:cNvSpPr txBox="1"/>
      </cdr:nvSpPr>
      <cdr:spPr>
        <a:xfrm xmlns:a="http://schemas.openxmlformats.org/drawingml/2006/main">
          <a:off x="2782888" y="18092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0.36523</cdr:x>
      <cdr:y>0.28906</cdr:y>
    </cdr:from>
    <cdr:to>
      <cdr:x>0.47773</cdr:x>
      <cdr:y>0.45781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EB2D3C3-57D5-9AC8-9EE4-3068CBC191BB}"/>
            </a:ext>
          </a:extLst>
        </cdr:cNvPr>
        <cdr:cNvSpPr txBox="1"/>
      </cdr:nvSpPr>
      <cdr:spPr>
        <a:xfrm xmlns:a="http://schemas.openxmlformats.org/drawingml/2006/main">
          <a:off x="2968625" y="15663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bg1"/>
              </a:solidFill>
            </a:rPr>
            <a:t>Prayer</a:t>
          </a:r>
          <a:r>
            <a:rPr lang="en-US" sz="1100" dirty="0"/>
            <a:t> </a:t>
          </a:r>
        </a:p>
      </cdr:txBody>
    </cdr:sp>
  </cdr:relSizeAnchor>
  <cdr:relSizeAnchor xmlns:cdr="http://schemas.openxmlformats.org/drawingml/2006/chartDrawing">
    <cdr:from>
      <cdr:x>0.52344</cdr:x>
      <cdr:y>0.26797</cdr:y>
    </cdr:from>
    <cdr:to>
      <cdr:x>0.63594</cdr:x>
      <cdr:y>0.42354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A48827C9-20C5-6891-21F5-B33C25369707}"/>
            </a:ext>
          </a:extLst>
        </cdr:cNvPr>
        <cdr:cNvSpPr txBox="1"/>
      </cdr:nvSpPr>
      <cdr:spPr>
        <a:xfrm xmlns:a="http://schemas.openxmlformats.org/drawingml/2006/main">
          <a:off x="4254499" y="1452034"/>
          <a:ext cx="914400" cy="842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bg1"/>
              </a:solidFill>
            </a:rPr>
            <a:t>Worship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0.65703</cdr:x>
      <cdr:y>0.57383</cdr:y>
    </cdr:from>
    <cdr:to>
      <cdr:x>0.76953</cdr:x>
      <cdr:y>0.74258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F60DB931-9069-2B6D-FF34-234246B8248F}"/>
            </a:ext>
          </a:extLst>
        </cdr:cNvPr>
        <cdr:cNvSpPr txBox="1"/>
      </cdr:nvSpPr>
      <cdr:spPr>
        <a:xfrm xmlns:a="http://schemas.openxmlformats.org/drawingml/2006/main">
          <a:off x="5340350" y="31093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bg1"/>
              </a:solidFill>
            </a:rPr>
            <a:t>Finances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0.26398</cdr:x>
      <cdr:y>0.529</cdr:y>
    </cdr:from>
    <cdr:to>
      <cdr:x>0.37648</cdr:x>
      <cdr:y>0.69775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65DCD094-B117-D622-D6B3-C3C416903D31}"/>
            </a:ext>
          </a:extLst>
        </cdr:cNvPr>
        <cdr:cNvSpPr txBox="1"/>
      </cdr:nvSpPr>
      <cdr:spPr>
        <a:xfrm xmlns:a="http://schemas.openxmlformats.org/drawingml/2006/main">
          <a:off x="2145640" y="28664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dirty="0">
              <a:solidFill>
                <a:srgbClr val="FFFF00"/>
              </a:solidFill>
            </a:rPr>
            <a:t>Word</a:t>
          </a:r>
          <a:r>
            <a:rPr lang="en-US" dirty="0"/>
            <a:t> 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0.40859</cdr:x>
      <cdr:y>0.73467</cdr:y>
    </cdr:from>
    <cdr:to>
      <cdr:x>0.5375</cdr:x>
      <cdr:y>0.90342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9E9B7E2A-F1B8-A953-08CB-A0C534DE3F2E}"/>
            </a:ext>
          </a:extLst>
        </cdr:cNvPr>
        <cdr:cNvSpPr txBox="1"/>
      </cdr:nvSpPr>
      <cdr:spPr>
        <a:xfrm xmlns:a="http://schemas.openxmlformats.org/drawingml/2006/main">
          <a:off x="3321050" y="3980922"/>
          <a:ext cx="10477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Trouble  Times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8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4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54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4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96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32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43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9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8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6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0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3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5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5BD0BB-15E7-FF44-A0DB-5DDCCD2F894B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2C12EE6-689A-AF48-A0F2-4D5B85BB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5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50B7-1B15-160A-E114-179E1D458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B04BF-193C-C713-3618-CB6E82793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12806-AF98-C8C2-6F0E-03623D252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0872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0399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Question Mark Symbol photo and picture">
            <a:extLst>
              <a:ext uri="{FF2B5EF4-FFF2-40B4-BE49-F238E27FC236}">
                <a16:creationId xmlns:a16="http://schemas.microsoft.com/office/drawing/2014/main" id="{52C45605-5BD0-BA19-C7C0-AB8DB467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84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95DE72D7-746B-E6BD-6912-18AC3EEC9061}"/>
              </a:ext>
            </a:extLst>
          </p:cNvPr>
          <p:cNvSpPr/>
          <p:nvPr/>
        </p:nvSpPr>
        <p:spPr>
          <a:xfrm>
            <a:off x="6050282" y="396240"/>
            <a:ext cx="3539488" cy="3383280"/>
          </a:xfrm>
          <a:prstGeom prst="wedgeEllipseCallout">
            <a:avLst>
              <a:gd name="adj1" fmla="val -143388"/>
              <a:gd name="adj2" fmla="val -205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What does the Bible say about producing  income? </a:t>
            </a:r>
          </a:p>
        </p:txBody>
      </p:sp>
    </p:spTree>
    <p:extLst>
      <p:ext uri="{BB962C8B-B14F-4D97-AF65-F5344CB8AC3E}">
        <p14:creationId xmlns:p14="http://schemas.microsoft.com/office/powerpoint/2010/main" val="155785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4A386D-24DE-5129-2BEB-0E6E63EB5127}"/>
              </a:ext>
            </a:extLst>
          </p:cNvPr>
          <p:cNvSpPr txBox="1"/>
          <p:nvPr/>
        </p:nvSpPr>
        <p:spPr>
          <a:xfrm>
            <a:off x="137160" y="190976"/>
            <a:ext cx="1205484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u="none" strike="noStrike" dirty="0">
                <a:solidFill>
                  <a:srgbClr val="474747"/>
                </a:solidFill>
                <a:effectLst/>
                <a:latin typeface="Google Sans"/>
              </a:rPr>
              <a:t>Proverbs 12:11 , “</a:t>
            </a:r>
            <a:r>
              <a:rPr lang="en-US" sz="4400" b="1" i="1" u="sng" strike="noStrike" dirty="0">
                <a:solidFill>
                  <a:srgbClr val="474747"/>
                </a:solidFill>
                <a:effectLst/>
                <a:latin typeface="Google Sans"/>
              </a:rPr>
              <a:t>Whoever works his land </a:t>
            </a:r>
            <a:r>
              <a:rPr lang="en-US" sz="4400" b="0" i="0" u="none" strike="noStrike" dirty="0">
                <a:solidFill>
                  <a:srgbClr val="474747"/>
                </a:solidFill>
                <a:effectLst/>
                <a:latin typeface="Google Sans"/>
              </a:rPr>
              <a:t>will have plenty of bread, but he who follows worthless pursuits lacks sense.” </a:t>
            </a:r>
          </a:p>
          <a:p>
            <a:endParaRPr lang="en-US" sz="3600" dirty="0">
              <a:solidFill>
                <a:srgbClr val="474747"/>
              </a:solidFill>
              <a:latin typeface="Google Sans"/>
            </a:endParaRPr>
          </a:p>
          <a:p>
            <a:r>
              <a:rPr lang="en-US" sz="4400" b="0" i="0" u="none" strike="noStrike" dirty="0">
                <a:solidFill>
                  <a:srgbClr val="474747"/>
                </a:solidFill>
                <a:effectLst/>
                <a:latin typeface="Google Sans"/>
              </a:rPr>
              <a:t>Proverbs 14:23: “</a:t>
            </a:r>
            <a:r>
              <a:rPr lang="en-US" sz="4400" b="1" i="1" u="none" strike="noStrike" dirty="0">
                <a:solidFill>
                  <a:srgbClr val="474747"/>
                </a:solidFill>
                <a:effectLst/>
                <a:latin typeface="Google Sans"/>
              </a:rPr>
              <a:t>In all toil there is profit</a:t>
            </a:r>
            <a:r>
              <a:rPr lang="en-US" sz="4400" b="0" i="0" u="none" strike="noStrike" dirty="0">
                <a:solidFill>
                  <a:srgbClr val="474747"/>
                </a:solidFill>
                <a:effectLst/>
                <a:latin typeface="Google Sans"/>
              </a:rPr>
              <a:t>, but mere talk tends only to poverty.”</a:t>
            </a:r>
          </a:p>
          <a:p>
            <a:endParaRPr lang="en-US" sz="3600" dirty="0">
              <a:solidFill>
                <a:srgbClr val="474747"/>
              </a:solidFill>
              <a:latin typeface="Google Sans"/>
            </a:endParaRPr>
          </a:p>
          <a:p>
            <a:endParaRPr lang="en-US" sz="3600" b="0" i="0" u="none" strike="noStrike" dirty="0">
              <a:solidFill>
                <a:srgbClr val="474747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812796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611EF0-10AE-AD76-3D53-6D41A1BEEF24}"/>
              </a:ext>
            </a:extLst>
          </p:cNvPr>
          <p:cNvSpPr txBox="1"/>
          <p:nvPr/>
        </p:nvSpPr>
        <p:spPr>
          <a:xfrm>
            <a:off x="0" y="513695"/>
            <a:ext cx="1194816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2Th 3:10  For even when we were with you, this we commanded you, 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that if any would not work, neither should he eat. </a:t>
            </a:r>
          </a:p>
          <a:p>
            <a:endParaRPr lang="en-US" sz="40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endParaRPr lang="en-US" sz="40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r>
              <a:rPr lang="en-US" sz="4400" b="0" i="1" u="none" strike="noStrike" dirty="0">
                <a:solidFill>
                  <a:srgbClr val="474747"/>
                </a:solidFill>
                <a:effectLst/>
                <a:latin typeface="Google Sans"/>
              </a:rPr>
              <a:t>Proverbs 12:24, “</a:t>
            </a:r>
            <a:r>
              <a:rPr lang="en-US" sz="4400" b="1" u="sng" strike="noStrike" dirty="0">
                <a:solidFill>
                  <a:srgbClr val="474747"/>
                </a:solidFill>
                <a:effectLst/>
                <a:latin typeface="Google Sans"/>
              </a:rPr>
              <a:t>The hand of the diligent will rule, </a:t>
            </a:r>
            <a:r>
              <a:rPr lang="en-US" sz="4400" b="0" i="1" u="none" strike="noStrike" dirty="0">
                <a:solidFill>
                  <a:srgbClr val="474747"/>
                </a:solidFill>
                <a:effectLst/>
                <a:latin typeface="Google Sans"/>
              </a:rPr>
              <a:t>while the slothful will be put to forced labor.</a:t>
            </a:r>
            <a:endParaRPr lang="en-US" sz="4400" i="1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861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165340-1FCB-DDF9-3347-E3149B57421C}"/>
              </a:ext>
            </a:extLst>
          </p:cNvPr>
          <p:cNvSpPr txBox="1"/>
          <p:nvPr/>
        </p:nvSpPr>
        <p:spPr>
          <a:xfrm>
            <a:off x="0" y="648176"/>
            <a:ext cx="120700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Deu</a:t>
            </a:r>
            <a:r>
              <a:rPr lang="en-US" sz="32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24:19  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When thou </a:t>
            </a:r>
            <a:r>
              <a:rPr lang="en-US" sz="3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cuttest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down thine harvest in thy field, and hast forgot a sheaf in the field, thou shalt not go again to fetch it: it shall be for the stranger, for the fatherless, and for the widow: 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that the LORD thy God may bless thee in all the work of thine hands. </a:t>
            </a:r>
          </a:p>
          <a:p>
            <a:endParaRPr lang="en-US" sz="3200" b="1" i="1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r>
              <a:rPr lang="en-US" sz="3200" b="1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Deu</a:t>
            </a:r>
            <a:r>
              <a:rPr lang="en-US" sz="32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8:18  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But thou shalt remember the LORD thy God: 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for </a:t>
            </a:r>
            <a:r>
              <a:rPr lang="en-US" sz="3200" b="1" i="1" dirty="0">
                <a:solidFill>
                  <a:srgbClr val="757575"/>
                </a:solidFill>
                <a:effectLst/>
                <a:latin typeface="Helvetica Neue" panose="02000503000000020004" pitchFamily="2" charset="0"/>
              </a:rPr>
              <a:t>it is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he that giveth thee power to get wealth, 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that he may establish his covenant which he </a:t>
            </a:r>
            <a:r>
              <a:rPr lang="en-US" sz="3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sware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unto thy fathers, as </a:t>
            </a:r>
            <a:r>
              <a:rPr lang="en-US" sz="3200" i="1" dirty="0">
                <a:solidFill>
                  <a:srgbClr val="757575"/>
                </a:solidFill>
                <a:effectLst/>
                <a:latin typeface="Helvetica Neue" panose="02000503000000020004" pitchFamily="2" charset="0"/>
              </a:rPr>
              <a:t>it is</a:t>
            </a:r>
            <a:r>
              <a:rPr lang="en-US" sz="3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this day 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52755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A301A3-6D4F-D69A-D9E9-AA66AE05F68E}"/>
              </a:ext>
            </a:extLst>
          </p:cNvPr>
          <p:cNvSpPr txBox="1"/>
          <p:nvPr/>
        </p:nvSpPr>
        <p:spPr>
          <a:xfrm>
            <a:off x="560070" y="639009"/>
            <a:ext cx="1081278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3600" u="sng" dirty="0" err="1">
                <a:solidFill>
                  <a:srgbClr val="238554"/>
                </a:solidFill>
                <a:effectLst/>
                <a:latin typeface="Helvetica Neue" panose="02000503000000020004" pitchFamily="2" charset="0"/>
              </a:rPr>
              <a:t>Psa</a:t>
            </a:r>
            <a:r>
              <a:rPr lang="en-US" sz="3600" u="sng" dirty="0">
                <a:solidFill>
                  <a:srgbClr val="238554"/>
                </a:solidFill>
                <a:effectLst/>
                <a:latin typeface="Helvetica Neue" panose="02000503000000020004" pitchFamily="2" charset="0"/>
              </a:rPr>
              <a:t> 1:1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 Blessed </a:t>
            </a:r>
            <a:r>
              <a:rPr lang="en-US" sz="3600" i="1" dirty="0">
                <a:solidFill>
                  <a:srgbClr val="757575"/>
                </a:solidFill>
                <a:effectLst/>
                <a:latin typeface="Helvetica Neue" panose="02000503000000020004" pitchFamily="2" charset="0"/>
              </a:rPr>
              <a:t>is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the man that walketh not in the counsel of the ungodly, nor </a:t>
            </a:r>
            <a:r>
              <a:rPr lang="en-US" sz="36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standeth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in the way of sinners, nor </a:t>
            </a:r>
            <a:r>
              <a:rPr lang="en-US" sz="36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sitteth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in the seat of the scornful.</a:t>
            </a:r>
          </a:p>
          <a:p>
            <a:pPr marL="0" marR="0" algn="ctr"/>
            <a:r>
              <a:rPr lang="en-US" sz="3600" u="sng" dirty="0" err="1">
                <a:solidFill>
                  <a:srgbClr val="238554"/>
                </a:solidFill>
                <a:effectLst/>
                <a:latin typeface="Helvetica Neue" panose="02000503000000020004" pitchFamily="2" charset="0"/>
              </a:rPr>
              <a:t>Psa</a:t>
            </a:r>
            <a:r>
              <a:rPr lang="en-US" sz="3600" u="sng" dirty="0">
                <a:solidFill>
                  <a:srgbClr val="238554"/>
                </a:solidFill>
                <a:effectLst/>
                <a:latin typeface="Helvetica Neue" panose="02000503000000020004" pitchFamily="2" charset="0"/>
              </a:rPr>
              <a:t> 1:2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 But his delight </a:t>
            </a:r>
            <a:r>
              <a:rPr lang="en-US" sz="3600" i="1" dirty="0">
                <a:solidFill>
                  <a:srgbClr val="757575"/>
                </a:solidFill>
                <a:effectLst/>
                <a:latin typeface="Helvetica Neue" panose="02000503000000020004" pitchFamily="2" charset="0"/>
              </a:rPr>
              <a:t>is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in the law of the LORD; and in his law doth he meditate day and night.</a:t>
            </a:r>
          </a:p>
          <a:p>
            <a:pPr marL="0" marR="0" algn="ctr"/>
            <a:r>
              <a:rPr lang="en-US" sz="3600" u="sng" dirty="0" err="1">
                <a:solidFill>
                  <a:srgbClr val="238554"/>
                </a:solidFill>
                <a:effectLst/>
                <a:latin typeface="Helvetica Neue" panose="02000503000000020004" pitchFamily="2" charset="0"/>
              </a:rPr>
              <a:t>Psa</a:t>
            </a:r>
            <a:r>
              <a:rPr lang="en-US" sz="3600" u="sng" dirty="0">
                <a:solidFill>
                  <a:srgbClr val="238554"/>
                </a:solidFill>
                <a:effectLst/>
                <a:latin typeface="Helvetica Neue" panose="02000503000000020004" pitchFamily="2" charset="0"/>
              </a:rPr>
              <a:t> 1:3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 And he shall be like a tree planted by the rivers of water, that bringeth forth his fruit in his season; his leaf also shall not wither; 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and whatsoever he doeth shall prosper.</a:t>
            </a:r>
          </a:p>
        </p:txBody>
      </p:sp>
    </p:spTree>
    <p:extLst>
      <p:ext uri="{BB962C8B-B14F-4D97-AF65-F5344CB8AC3E}">
        <p14:creationId xmlns:p14="http://schemas.microsoft.com/office/powerpoint/2010/main" val="138109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l About Work | Mikaela Media">
            <a:extLst>
              <a:ext uri="{FF2B5EF4-FFF2-40B4-BE49-F238E27FC236}">
                <a16:creationId xmlns:a16="http://schemas.microsoft.com/office/drawing/2014/main" id="{DC439D03-E9B0-5FA3-382F-9ECBA84C3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" y="381000"/>
            <a:ext cx="5114290" cy="577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C30D40-20EA-4643-9D60-3A1A4C30E2FC}"/>
              </a:ext>
            </a:extLst>
          </p:cNvPr>
          <p:cNvSpPr txBox="1"/>
          <p:nvPr/>
        </p:nvSpPr>
        <p:spPr>
          <a:xfrm>
            <a:off x="6118862" y="-19050"/>
            <a:ext cx="5486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 point that is being made now is this. There must be a form of work for there to be a transaction of income . </a:t>
            </a:r>
          </a:p>
        </p:txBody>
      </p:sp>
    </p:spTree>
    <p:extLst>
      <p:ext uri="{BB962C8B-B14F-4D97-AF65-F5344CB8AC3E}">
        <p14:creationId xmlns:p14="http://schemas.microsoft.com/office/powerpoint/2010/main" val="280111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B83A8-597E-2F8B-5671-5F21ECA25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10"/>
            <a:ext cx="3013814" cy="2002790"/>
          </a:xfrm>
          <a:prstGeom prst="rect">
            <a:avLst/>
          </a:prstGeom>
        </p:spPr>
      </p:pic>
      <p:pic>
        <p:nvPicPr>
          <p:cNvPr id="2052" name="Picture 4" descr="Nurse Stock Photos, Royalty Free Nurse Images | Depositphotos">
            <a:extLst>
              <a:ext uri="{FF2B5EF4-FFF2-40B4-BE49-F238E27FC236}">
                <a16:creationId xmlns:a16="http://schemas.microsoft.com/office/drawing/2014/main" id="{DA432BA1-F03F-3C37-872B-2C17B58E0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186" y="0"/>
            <a:ext cx="3013814" cy="20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arehouse workers loading van with boxes Delivery Van Stock Photo">
            <a:extLst>
              <a:ext uri="{FF2B5EF4-FFF2-40B4-BE49-F238E27FC236}">
                <a16:creationId xmlns:a16="http://schemas.microsoft.com/office/drawing/2014/main" id="{36C058B7-A394-BA64-AA47-6243BBA62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186" y="2322409"/>
            <a:ext cx="3013814" cy="22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preadsheet Marketing Budget Report File Concept">
            <a:extLst>
              <a:ext uri="{FF2B5EF4-FFF2-40B4-BE49-F238E27FC236}">
                <a16:creationId xmlns:a16="http://schemas.microsoft.com/office/drawing/2014/main" id="{E9ABEBD2-45BB-FB31-B87C-421875EA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91" y="16465"/>
            <a:ext cx="2843785" cy="20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,646,807 Military Images, Stock Photos, 3D objects ...">
            <a:extLst>
              <a:ext uri="{FF2B5EF4-FFF2-40B4-BE49-F238E27FC236}">
                <a16:creationId xmlns:a16="http://schemas.microsoft.com/office/drawing/2014/main" id="{4672CA30-EF3F-92F7-41A0-AE8B6B600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2409"/>
            <a:ext cx="3122590" cy="240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1,940,218 Artist Stock Photos, High-Res Pictures, and Images ...">
            <a:extLst>
              <a:ext uri="{FF2B5EF4-FFF2-40B4-BE49-F238E27FC236}">
                <a16:creationId xmlns:a16="http://schemas.microsoft.com/office/drawing/2014/main" id="{9DC52C7D-AC14-4E92-982F-453ECC963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210"/>
            <a:ext cx="31877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aby sitter Stock Photos, Royalty Free Baby sitter Images ...">
            <a:extLst>
              <a:ext uri="{FF2B5EF4-FFF2-40B4-BE49-F238E27FC236}">
                <a16:creationId xmlns:a16="http://schemas.microsoft.com/office/drawing/2014/main" id="{D137E390-0F53-FDBB-BFB3-D9FF17B7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186" y="4724400"/>
            <a:ext cx="2767138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2,328,300+ Athlete Stock Photos, Pictures &amp; Royalty-Free ...">
            <a:extLst>
              <a:ext uri="{FF2B5EF4-FFF2-40B4-BE49-F238E27FC236}">
                <a16:creationId xmlns:a16="http://schemas.microsoft.com/office/drawing/2014/main" id="{38DE662B-B7DE-1325-923C-AE089F83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43" y="4601437"/>
            <a:ext cx="4191000" cy="2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FA50D7-591B-46A4-75AC-A76CEA2915CA}"/>
              </a:ext>
            </a:extLst>
          </p:cNvPr>
          <p:cNvSpPr txBox="1"/>
          <p:nvPr/>
        </p:nvSpPr>
        <p:spPr>
          <a:xfrm>
            <a:off x="3322542" y="1887418"/>
            <a:ext cx="5438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There are multiple Types of Work </a:t>
            </a:r>
          </a:p>
        </p:txBody>
      </p:sp>
    </p:spTree>
    <p:extLst>
      <p:ext uri="{BB962C8B-B14F-4D97-AF65-F5344CB8AC3E}">
        <p14:creationId xmlns:p14="http://schemas.microsoft.com/office/powerpoint/2010/main" val="4221427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and Of God Images – Browse 267,276 Stock Photos, Vectors ...">
            <a:extLst>
              <a:ext uri="{FF2B5EF4-FFF2-40B4-BE49-F238E27FC236}">
                <a16:creationId xmlns:a16="http://schemas.microsoft.com/office/drawing/2014/main" id="{C8301625-E099-1BF4-CC32-A37288538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0" b="524"/>
          <a:stretch/>
        </p:blipFill>
        <p:spPr bwMode="auto">
          <a:xfrm>
            <a:off x="-1504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CC7362-81D8-28B6-8240-64459C22EAE5}"/>
              </a:ext>
            </a:extLst>
          </p:cNvPr>
          <p:cNvSpPr txBox="1"/>
          <p:nvPr/>
        </p:nvSpPr>
        <p:spPr>
          <a:xfrm>
            <a:off x="285750" y="963930"/>
            <a:ext cx="11684289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For your INCOM</a:t>
            </a:r>
            <a:r>
              <a:rPr lang="en-US" sz="6000" b="1" dirty="0"/>
              <a:t>E to be blessed </a:t>
            </a:r>
          </a:p>
          <a:p>
            <a:endParaRPr lang="en-US" sz="6000" dirty="0"/>
          </a:p>
          <a:p>
            <a:endParaRPr lang="en-US" sz="6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6000" dirty="0"/>
              <a:t>Obtain it by legal means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6000" dirty="0"/>
              <a:t>Obtain it by great moral means 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34462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curity Guard&quot; Images – Browse 58,288 Stock Photos, Vectors ...">
            <a:extLst>
              <a:ext uri="{FF2B5EF4-FFF2-40B4-BE49-F238E27FC236}">
                <a16:creationId xmlns:a16="http://schemas.microsoft.com/office/drawing/2014/main" id="{43268C4D-D33B-22D3-1030-B73C7B17D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E15768D3-81BA-7015-A7C4-58752B7BB5ED}"/>
              </a:ext>
            </a:extLst>
          </p:cNvPr>
          <p:cNvSpPr/>
          <p:nvPr/>
        </p:nvSpPr>
        <p:spPr>
          <a:xfrm>
            <a:off x="6667500" y="118110"/>
            <a:ext cx="4023360" cy="3310890"/>
          </a:xfrm>
          <a:prstGeom prst="wedgeEllipseCallout">
            <a:avLst>
              <a:gd name="adj1" fmla="val -157765"/>
              <a:gd name="adj2" fmla="val 16501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Let’s list ways to help protect your income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7619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F64151-E076-F891-6FAB-077FC99106DF}"/>
              </a:ext>
            </a:extLst>
          </p:cNvPr>
          <p:cNvSpPr txBox="1"/>
          <p:nvPr/>
        </p:nvSpPr>
        <p:spPr>
          <a:xfrm>
            <a:off x="137160" y="506820"/>
            <a:ext cx="11917680" cy="60324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AutoNum type="arabicPeriod"/>
            </a:pPr>
            <a:endParaRPr lang="en-US" sz="2500" b="1" dirty="0"/>
          </a:p>
          <a:p>
            <a:pPr marL="342900" indent="-342900">
              <a:buAutoNum type="arabicPeriod"/>
            </a:pPr>
            <a:endParaRPr lang="en-US" sz="2500" b="1" dirty="0"/>
          </a:p>
          <a:p>
            <a:pPr marL="342900" indent="-342900">
              <a:buAutoNum type="arabicPeriod"/>
            </a:pPr>
            <a:endParaRPr lang="en-US" sz="2500" b="1" dirty="0"/>
          </a:p>
          <a:p>
            <a:pPr marL="342900" indent="-342900">
              <a:buAutoNum type="arabicPeriod"/>
            </a:pPr>
            <a:r>
              <a:rPr lang="en-US" sz="2500" b="1" dirty="0"/>
              <a:t>Discover ways to create multiple streams of income. ( Gen. 2: 10 – 11) </a:t>
            </a:r>
          </a:p>
          <a:p>
            <a:pPr marL="342900" indent="-342900">
              <a:buAutoNum type="arabicPeriod"/>
            </a:pPr>
            <a:endParaRPr lang="en-US" sz="2500" b="1" dirty="0"/>
          </a:p>
          <a:p>
            <a:pPr marL="342900" indent="-342900">
              <a:buAutoNum type="arabicPeriod"/>
            </a:pPr>
            <a:r>
              <a:rPr lang="en-US" sz="2500" b="1" dirty="0"/>
              <a:t>Discover ways to make yourself a more valuable employee. </a:t>
            </a:r>
          </a:p>
          <a:p>
            <a:pPr marL="342900" indent="-342900">
              <a:buAutoNum type="arabicPeriod"/>
            </a:pPr>
            <a:endParaRPr lang="en-US" sz="2500" b="1" dirty="0"/>
          </a:p>
          <a:p>
            <a:r>
              <a:rPr lang="en-US" sz="2500" b="1" dirty="0"/>
              <a:t>3. Take part in continuing education. Continue to GROW. </a:t>
            </a:r>
          </a:p>
          <a:p>
            <a:endParaRPr lang="en-US" sz="2500" b="1" dirty="0"/>
          </a:p>
          <a:p>
            <a:pPr marL="342900" indent="-342900">
              <a:buAutoNum type="arabicPeriod" startAt="4"/>
            </a:pPr>
            <a:r>
              <a:rPr lang="en-US" sz="2500" b="1" dirty="0"/>
              <a:t>Follow company policies (attendance policies , internet policies , travel policies, etc. ) </a:t>
            </a:r>
          </a:p>
          <a:p>
            <a:pPr marL="342900" indent="-342900">
              <a:buAutoNum type="arabicPeriod" startAt="4"/>
            </a:pPr>
            <a:endParaRPr lang="en-US" sz="2500" b="1" dirty="0"/>
          </a:p>
          <a:p>
            <a:pPr marL="342900" indent="-342900">
              <a:buAutoNum type="arabicPeriod" startAt="4"/>
            </a:pPr>
            <a:r>
              <a:rPr lang="en-US" sz="2500" b="1" dirty="0"/>
              <a:t> When possible, weigh the possibility of finding another job. </a:t>
            </a:r>
          </a:p>
          <a:p>
            <a:pPr marL="342900" indent="-342900">
              <a:buAutoNum type="arabicPeriod" startAt="4"/>
            </a:pPr>
            <a:endParaRPr lang="en-US" sz="2500" b="1" dirty="0"/>
          </a:p>
          <a:p>
            <a:endParaRPr lang="en-US" sz="2500" b="1" dirty="0"/>
          </a:p>
          <a:p>
            <a:pPr marL="342900" indent="-342900">
              <a:buAutoNum type="arabicPeriod" startAt="4"/>
            </a:pP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09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Coins on Brown Wood Stock Photo">
            <a:extLst>
              <a:ext uri="{FF2B5EF4-FFF2-40B4-BE49-F238E27FC236}">
                <a16:creationId xmlns:a16="http://schemas.microsoft.com/office/drawing/2014/main" id="{3F1077B8-38D5-5391-1ED8-BC6C53831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" b="4335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1A20F4-7CD3-DFB7-0E09-ECD5F288B484}"/>
              </a:ext>
            </a:extLst>
          </p:cNvPr>
          <p:cNvSpPr txBox="1"/>
          <p:nvPr/>
        </p:nvSpPr>
        <p:spPr>
          <a:xfrm>
            <a:off x="121920" y="137160"/>
            <a:ext cx="8641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/>
              <a:t>Victory in our Finances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66B50-A178-E6FD-831B-EB8EFB046F15}"/>
              </a:ext>
            </a:extLst>
          </p:cNvPr>
          <p:cNvSpPr txBox="1"/>
          <p:nvPr/>
        </p:nvSpPr>
        <p:spPr>
          <a:xfrm>
            <a:off x="217170" y="278130"/>
            <a:ext cx="8641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/>
              <a:t>Victory in our Finances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1C138-5E2C-6043-C008-FB782C76BC04}"/>
              </a:ext>
            </a:extLst>
          </p:cNvPr>
          <p:cNvSpPr txBox="1"/>
          <p:nvPr/>
        </p:nvSpPr>
        <p:spPr>
          <a:xfrm>
            <a:off x="0" y="437"/>
            <a:ext cx="94659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chemeClr val="bg1"/>
                </a:solidFill>
              </a:rPr>
              <a:t>Victory in our Finances </a:t>
            </a:r>
            <a:endParaRPr lang="en-US" sz="66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F63E2-9278-C55A-D25A-127429D39A10}"/>
              </a:ext>
            </a:extLst>
          </p:cNvPr>
          <p:cNvSpPr txBox="1"/>
          <p:nvPr/>
        </p:nvSpPr>
        <p:spPr>
          <a:xfrm>
            <a:off x="5842636" y="5379541"/>
            <a:ext cx="6181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Psa</a:t>
            </a:r>
            <a:r>
              <a:rPr lang="en-US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35:27   Let them shout for joy, and be glad, that </a:t>
            </a:r>
            <a:r>
              <a:rPr lang="en-US" b="1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favour</a:t>
            </a:r>
            <a:r>
              <a:rPr lang="en-US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my righteous cause: yea, let them say continually, Let the LORD be magnified, which hath pleasure in the prosperity of his servant.</a:t>
            </a:r>
          </a:p>
        </p:txBody>
      </p:sp>
    </p:spTree>
    <p:extLst>
      <p:ext uri="{BB962C8B-B14F-4D97-AF65-F5344CB8AC3E}">
        <p14:creationId xmlns:p14="http://schemas.microsoft.com/office/powerpoint/2010/main" val="2139659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06F621-7D40-4C91-C216-2656036D21A0}"/>
              </a:ext>
            </a:extLst>
          </p:cNvPr>
          <p:cNvSpPr txBox="1"/>
          <p:nvPr/>
        </p:nvSpPr>
        <p:spPr>
          <a:xfrm>
            <a:off x="420052" y="335756"/>
            <a:ext cx="1105566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6</a:t>
            </a:r>
            <a:r>
              <a:rPr lang="en-US" sz="1800" b="1" dirty="0"/>
              <a:t>. </a:t>
            </a:r>
            <a:r>
              <a:rPr lang="en-US" sz="2800" b="1" dirty="0"/>
              <a:t>Learn to be content. ( do not fret because of the prosperity of the wicked ) See Psalms 73:3</a:t>
            </a:r>
          </a:p>
          <a:p>
            <a:endParaRPr lang="en-US" sz="2800" b="1" dirty="0"/>
          </a:p>
          <a:p>
            <a:r>
              <a:rPr lang="en-US" sz="2800" b="1" dirty="0"/>
              <a:t>7. Work to maintain a good reputation. (Prov:22:1) </a:t>
            </a:r>
          </a:p>
          <a:p>
            <a:endParaRPr lang="en-US" sz="2800" b="1" dirty="0"/>
          </a:p>
          <a:p>
            <a:r>
              <a:rPr lang="en-US" sz="2800" b="1" dirty="0"/>
              <a:t>8. Take care of your health</a:t>
            </a:r>
          </a:p>
          <a:p>
            <a:endParaRPr lang="en-US" sz="2800" b="1" dirty="0"/>
          </a:p>
          <a:p>
            <a:r>
              <a:rPr lang="en-US" sz="2800" b="1" dirty="0"/>
              <a:t>9. Keep up with your deductions from your check . Making sure that what is being deducted is ACCURATE. </a:t>
            </a:r>
          </a:p>
          <a:p>
            <a:endParaRPr lang="en-US" sz="2800" b="1" dirty="0"/>
          </a:p>
          <a:p>
            <a:r>
              <a:rPr lang="en-US" sz="2800" b="1" dirty="0"/>
              <a:t>10. Know when your income and how much your income should be received. </a:t>
            </a:r>
          </a:p>
          <a:p>
            <a:endParaRPr lang="en-US" sz="2800" b="1" dirty="0"/>
          </a:p>
          <a:p>
            <a:r>
              <a:rPr lang="en-US" sz="2800" b="1" dirty="0"/>
              <a:t>** How much is called income </a:t>
            </a:r>
          </a:p>
          <a:p>
            <a:r>
              <a:rPr lang="en-US" sz="2800" b="1" dirty="0"/>
              <a:t>*** When is called cash flow 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5459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50B7-1B15-160A-E114-179E1D458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B04BF-193C-C713-3618-CB6E82793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12806-AF98-C8C2-6F0E-03623D252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0872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19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EE4D27-C9FB-B72D-2604-BE8223B10269}"/>
              </a:ext>
            </a:extLst>
          </p:cNvPr>
          <p:cNvSpPr txBox="1"/>
          <p:nvPr/>
        </p:nvSpPr>
        <p:spPr>
          <a:xfrm>
            <a:off x="0" y="1443841"/>
            <a:ext cx="11978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One of the goals for this series is for the saints to </a:t>
            </a:r>
          </a:p>
          <a:p>
            <a:pPr algn="ctr"/>
            <a:r>
              <a:rPr lang="en-US" sz="3600" dirty="0"/>
              <a:t>experience  WHOLENESS in their victory in Jesus . </a:t>
            </a:r>
          </a:p>
          <a:p>
            <a:pPr algn="ctr"/>
            <a:r>
              <a:rPr lang="en-US" sz="3600" dirty="0"/>
              <a:t>Nothing broken, nothing missing, health in body, wealth,</a:t>
            </a:r>
          </a:p>
          <a:p>
            <a:pPr algn="ctr"/>
            <a:r>
              <a:rPr lang="en-US" sz="3600" dirty="0"/>
              <a:t>mind and spirit. For this to happen, their must be </a:t>
            </a:r>
          </a:p>
          <a:p>
            <a:pPr algn="ctr"/>
            <a:r>
              <a:rPr lang="en-US" sz="3600" dirty="0"/>
              <a:t>a lifestyle of being intentional in the Lord. </a:t>
            </a:r>
          </a:p>
          <a:p>
            <a:pPr algn="ctr"/>
            <a:endParaRPr lang="en-US" sz="36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6534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A95FF0C-1446-1D1A-84B3-A28FFF20B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74298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119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 wrinkled hands with some coins">
            <a:extLst>
              <a:ext uri="{FF2B5EF4-FFF2-40B4-BE49-F238E27FC236}">
                <a16:creationId xmlns:a16="http://schemas.microsoft.com/office/drawing/2014/main" id="{3B818740-2738-9D1B-4A59-1FE5E84AB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5" r="30791" b="-1"/>
          <a:stretch/>
        </p:blipFill>
        <p:spPr>
          <a:xfrm>
            <a:off x="20" y="0"/>
            <a:ext cx="6095980" cy="69837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A99A9B-3D78-3F04-A0AA-105A4322ADFD}"/>
              </a:ext>
            </a:extLst>
          </p:cNvPr>
          <p:cNvSpPr txBox="1"/>
          <p:nvPr/>
        </p:nvSpPr>
        <p:spPr>
          <a:xfrm>
            <a:off x="6096000" y="847834"/>
            <a:ext cx="5928360" cy="521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600" b="1" i="1" u="sng" dirty="0"/>
              <a:t>The four (4) areas that  will  be talking about are 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000" i="1" dirty="0"/>
              <a:t>Income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0" i="1" dirty="0"/>
          </a:p>
          <a:p>
            <a:pPr marL="857250" indent="-8572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7000" i="1" dirty="0"/>
              <a:t>Budgeting </a:t>
            </a:r>
          </a:p>
          <a:p>
            <a:pPr marL="857250" indent="-8572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sz="7000" i="1" dirty="0"/>
          </a:p>
          <a:p>
            <a:pPr marL="857250" indent="-8572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7000" i="1" dirty="0"/>
              <a:t>Financial Planning   </a:t>
            </a:r>
          </a:p>
          <a:p>
            <a:pPr marL="628650" indent="-8572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sz="7000" i="1" dirty="0"/>
          </a:p>
          <a:p>
            <a:pPr marL="628650" indent="-8572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7000" i="1" dirty="0"/>
              <a:t>Debt Cancellation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0" i="1" dirty="0"/>
              <a:t>         Natural  and Supernatural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403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come Stock Photos, Royalty Free Income Images | Depositphotos">
            <a:extLst>
              <a:ext uri="{FF2B5EF4-FFF2-40B4-BE49-F238E27FC236}">
                <a16:creationId xmlns:a16="http://schemas.microsoft.com/office/drawing/2014/main" id="{CDEE5B1A-964E-C0CC-E99B-F974D902C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2067F8-150A-04F2-7C05-5985D1C3A914}"/>
              </a:ext>
            </a:extLst>
          </p:cNvPr>
          <p:cNvSpPr txBox="1"/>
          <p:nvPr/>
        </p:nvSpPr>
        <p:spPr>
          <a:xfrm>
            <a:off x="137160" y="5833110"/>
            <a:ext cx="10115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This week’s presentation </a:t>
            </a:r>
          </a:p>
        </p:txBody>
      </p:sp>
    </p:spTree>
    <p:extLst>
      <p:ext uri="{BB962C8B-B14F-4D97-AF65-F5344CB8AC3E}">
        <p14:creationId xmlns:p14="http://schemas.microsoft.com/office/powerpoint/2010/main" val="421100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Question Mark Symbol photo and picture">
            <a:extLst>
              <a:ext uri="{FF2B5EF4-FFF2-40B4-BE49-F238E27FC236}">
                <a16:creationId xmlns:a16="http://schemas.microsoft.com/office/drawing/2014/main" id="{7F31D817-A851-F77C-145A-BA92096B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84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0CEFCCF9-B82A-9B08-083C-4645FD9C74B9}"/>
              </a:ext>
            </a:extLst>
          </p:cNvPr>
          <p:cNvSpPr/>
          <p:nvPr/>
        </p:nvSpPr>
        <p:spPr>
          <a:xfrm>
            <a:off x="4530092" y="240030"/>
            <a:ext cx="6031228" cy="2777490"/>
          </a:xfrm>
          <a:prstGeom prst="wedgeEllipseCallout">
            <a:avLst>
              <a:gd name="adj1" fmla="val -77470"/>
              <a:gd name="adj2" fmla="val -480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What is Income? </a:t>
            </a:r>
          </a:p>
        </p:txBody>
      </p:sp>
    </p:spTree>
    <p:extLst>
      <p:ext uri="{BB962C8B-B14F-4D97-AF65-F5344CB8AC3E}">
        <p14:creationId xmlns:p14="http://schemas.microsoft.com/office/powerpoint/2010/main" val="74456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several stacks of coins&#10;&#10;Description automatically generated">
            <a:extLst>
              <a:ext uri="{FF2B5EF4-FFF2-40B4-BE49-F238E27FC236}">
                <a16:creationId xmlns:a16="http://schemas.microsoft.com/office/drawing/2014/main" id="{2CCBD118-B98A-9E02-26E4-46EF0B7D4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00"/>
          <a:stretch/>
        </p:blipFill>
        <p:spPr>
          <a:xfrm>
            <a:off x="-1" y="71043"/>
            <a:ext cx="8668492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1D70C9-5A76-2597-4533-3F38348FD023}"/>
              </a:ext>
            </a:extLst>
          </p:cNvPr>
          <p:cNvSpPr txBox="1"/>
          <p:nvPr/>
        </p:nvSpPr>
        <p:spPr>
          <a:xfrm>
            <a:off x="-1" y="37835"/>
            <a:ext cx="8480347" cy="88917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Income is defined as: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7355F-8911-524A-0D71-14ECB4D109BD}"/>
              </a:ext>
            </a:extLst>
          </p:cNvPr>
          <p:cNvSpPr txBox="1"/>
          <p:nvPr/>
        </p:nvSpPr>
        <p:spPr>
          <a:xfrm>
            <a:off x="1090423" y="1842587"/>
            <a:ext cx="10530850" cy="120814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200" b="0" i="1" u="none" strike="noStrike" dirty="0">
                <a:effectLst/>
                <a:latin typeface="Abadi" panose="020F0502020204030204" pitchFamily="34" charset="0"/>
                <a:cs typeface="Biome" panose="020B0503030204020804" pitchFamily="34" charset="0"/>
              </a:rPr>
              <a:t>money received, especially on a regular basis, from work or through investments</a:t>
            </a:r>
            <a:r>
              <a:rPr lang="en-US" sz="3200" b="0" i="0" u="none" strike="noStrike" dirty="0">
                <a:effectLst/>
                <a:latin typeface="Biome" panose="020B0503030204020804" pitchFamily="34" charset="0"/>
                <a:cs typeface="Biome" panose="020B0503030204020804" pitchFamily="34" charset="0"/>
              </a:rPr>
              <a:t>.</a:t>
            </a:r>
            <a:endParaRPr lang="en-US" sz="32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te Images - Free Download on Freepik">
            <a:extLst>
              <a:ext uri="{FF2B5EF4-FFF2-40B4-BE49-F238E27FC236}">
                <a16:creationId xmlns:a16="http://schemas.microsoft.com/office/drawing/2014/main" id="{751A2DFA-A771-4F42-BEB4-595A1AAA7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6" b="2158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367DB4-BD86-E7FF-66FF-8343A3266D47}"/>
              </a:ext>
            </a:extLst>
          </p:cNvPr>
          <p:cNvSpPr txBox="1"/>
          <p:nvPr/>
        </p:nvSpPr>
        <p:spPr>
          <a:xfrm>
            <a:off x="2148840" y="34671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All monies received from your primary job , rent from rental properties , 2</a:t>
            </a:r>
            <a:r>
              <a:rPr lang="en-US" sz="3600" baseline="30000" dirty="0"/>
              <a:t>nd</a:t>
            </a:r>
            <a:r>
              <a:rPr lang="en-US" sz="3600" dirty="0"/>
              <a:t> jobs , interest from dividends. ( etc.) </a:t>
            </a:r>
          </a:p>
          <a:p>
            <a:endParaRPr lang="en-US" sz="3600" dirty="0"/>
          </a:p>
          <a:p>
            <a:r>
              <a:rPr lang="en-US" sz="3600" dirty="0"/>
              <a:t>All these should be included as  income!</a:t>
            </a:r>
          </a:p>
          <a:p>
            <a:endParaRPr lang="en-US" sz="3600" dirty="0"/>
          </a:p>
          <a:p>
            <a:r>
              <a:rPr lang="en-US" sz="3600" dirty="0"/>
              <a:t>** not only the totality of these sources but the timing of these entities  as well . </a:t>
            </a:r>
          </a:p>
        </p:txBody>
      </p:sp>
    </p:spTree>
    <p:extLst>
      <p:ext uri="{BB962C8B-B14F-4D97-AF65-F5344CB8AC3E}">
        <p14:creationId xmlns:p14="http://schemas.microsoft.com/office/powerpoint/2010/main" val="297791832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5343</TotalTime>
  <Words>731</Words>
  <Application>Microsoft Macintosh PowerPoint</Application>
  <PresentationFormat>Widescreen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Abadi</vt:lpstr>
      <vt:lpstr>Arial</vt:lpstr>
      <vt:lpstr>Biome</vt:lpstr>
      <vt:lpstr>Google Sans</vt:lpstr>
      <vt:lpstr>Helvetica Neue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Fulks</dc:creator>
  <cp:lastModifiedBy>Michael Fulks</cp:lastModifiedBy>
  <cp:revision>16</cp:revision>
  <dcterms:created xsi:type="dcterms:W3CDTF">2024-03-19T02:04:09Z</dcterms:created>
  <dcterms:modified xsi:type="dcterms:W3CDTF">2024-03-29T00:28:23Z</dcterms:modified>
</cp:coreProperties>
</file>